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9296400" cy="7010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5rNYzZypILWMRmWmZrav9Lz3l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2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I’ve got some info on TIDE rosters to share with you. And while I’ll be going into some detail, I don’t expect you to be rostering experts when you leave. Think of this as a quick tour through rosters that you can reference back to when you need to find to the actual manual.</a:t>
            </a:r>
            <a:br>
              <a:rPr lang="en-US"/>
            </a:br>
            <a:br>
              <a:rPr lang="en-US"/>
            </a:br>
            <a:r>
              <a:rPr lang="en-US"/>
              <a:t>This is only for 3-5. k-2 in Renaissance place will still appear. </a:t>
            </a:r>
            <a:endParaRPr/>
          </a:p>
        </p:txBody>
      </p:sp>
      <p:sp>
        <p:nvSpPr>
          <p:cNvPr id="244" name="Google Shape;244;p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1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2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2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3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4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5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5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7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8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9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9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what where when why -&gt; what why who where when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data is used.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Bulk uploading rosters</a:t>
            </a:r>
            <a:br>
              <a:rPr lang="en-US"/>
            </a:br>
            <a:r>
              <a:rPr lang="en-US"/>
              <a:t>Manually creating, using, and editing are lumped together because the same screens are used to access the rosters. It’s just the end result that slightly varies.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lastly, viewing data from previous years.</a:t>
            </a:r>
            <a:endParaRPr/>
          </a:p>
        </p:txBody>
      </p:sp>
      <p:sp>
        <p:nvSpPr>
          <p:cNvPr id="251" name="Google Shape;251;p2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0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21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22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2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23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24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25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5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26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6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27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28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29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9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Again, out of order, but I want to tell you what we’re dealing with before going into more detail.</a:t>
            </a:r>
            <a:endParaRPr/>
          </a:p>
        </p:txBody>
      </p:sp>
      <p:sp>
        <p:nvSpPr>
          <p:cNvPr id="260" name="Google Shape;260;p3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30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1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32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33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34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only for 3-5. k-2 in Renaissance place will still appear. </a:t>
            </a:r>
            <a:endParaRPr/>
          </a:p>
        </p:txBody>
      </p:sp>
      <p:sp>
        <p:nvSpPr>
          <p:cNvPr id="287" name="Google Shape;287;p6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8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Planned assessment – above grade testing, retake status, EOCs, etc.</a:t>
            </a:r>
            <a:endParaRPr/>
          </a:p>
        </p:txBody>
      </p:sp>
      <p:sp>
        <p:nvSpPr>
          <p:cNvPr id="313" name="Google Shape;313;p8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rgbClr val="8796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1" y="4571999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1" y="5739492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36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3" name="Google Shape;23;p36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6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6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11024507" y="4580708"/>
            <a:ext cx="1167493" cy="2277292"/>
          </a:xfrm>
          <a:custGeom>
            <a:avLst/>
            <a:gdLst/>
            <a:ahLst/>
            <a:cxnLst/>
            <a:rect l="l" t="t" r="r" b="b"/>
            <a:pathLst>
              <a:path w="1167493" h="2272167" extrusionOk="0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 txBox="1"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Roboto"/>
              <a:buNone/>
              <a:defRPr sz="4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9BC1"/>
              </a:buClr>
              <a:buSzPts val="23900"/>
              <a:buNone/>
              <a:defRPr sz="23900" b="1">
                <a:solidFill>
                  <a:srgbClr val="729B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3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9BC1"/>
              </a:buClr>
              <a:buSzPts val="23900"/>
              <a:buNone/>
              <a:defRPr sz="23900" b="1">
                <a:solidFill>
                  <a:srgbClr val="729B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6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>
            <a:spLocks noGrp="1"/>
          </p:cNvSpPr>
          <p:nvPr>
            <p:ph type="pic" idx="2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46"/>
          <p:cNvSpPr txBox="1">
            <a:spLocks noGrp="1"/>
          </p:cNvSpPr>
          <p:nvPr>
            <p:ph type="body" idx="1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body" idx="3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6"/>
          <p:cNvSpPr>
            <a:spLocks noGrp="1"/>
          </p:cNvSpPr>
          <p:nvPr>
            <p:ph type="pic" idx="4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46"/>
          <p:cNvSpPr txBox="1">
            <a:spLocks noGrp="1"/>
          </p:cNvSpPr>
          <p:nvPr>
            <p:ph type="body" idx="5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6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>
            <a:spLocks noGrp="1"/>
          </p:cNvSpPr>
          <p:nvPr>
            <p:ph type="pic" idx="7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6"/>
          <p:cNvSpPr txBox="1">
            <a:spLocks noGrp="1"/>
          </p:cNvSpPr>
          <p:nvPr>
            <p:ph type="body" idx="8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6"/>
          <p:cNvSpPr txBox="1">
            <a:spLocks noGrp="1"/>
          </p:cNvSpPr>
          <p:nvPr>
            <p:ph type="body" idx="9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6"/>
          <p:cNvSpPr>
            <a:spLocks noGrp="1"/>
          </p:cNvSpPr>
          <p:nvPr>
            <p:ph type="pic" idx="13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6"/>
          <p:cNvSpPr txBox="1">
            <a:spLocks noGrp="1"/>
          </p:cNvSpPr>
          <p:nvPr>
            <p:ph type="body" idx="14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body" idx="15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569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ftr" idx="11"/>
          </p:nvPr>
        </p:nvSpPr>
        <p:spPr>
          <a:xfrm>
            <a:off x="287110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sldNum" idx="12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6"/>
          <p:cNvSpPr/>
          <p:nvPr/>
        </p:nvSpPr>
        <p:spPr>
          <a:xfrm rot="5400000" flipH="1">
            <a:off x="9499940" y="355410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6"/>
          <p:cNvSpPr/>
          <p:nvPr/>
        </p:nvSpPr>
        <p:spPr>
          <a:xfrm flipH="1">
            <a:off x="10866436" y="1879977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6"/>
          <p:cNvSpPr/>
          <p:nvPr/>
        </p:nvSpPr>
        <p:spPr>
          <a:xfrm>
            <a:off x="11024507" y="-1664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6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6"/>
          <p:cNvSpPr/>
          <p:nvPr/>
        </p:nvSpPr>
        <p:spPr>
          <a:xfrm rot="-5400000" flipH="1">
            <a:off x="10667432" y="5333432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6"/>
          <p:cNvSpPr/>
          <p:nvPr/>
        </p:nvSpPr>
        <p:spPr>
          <a:xfrm rot="10800000" flipH="1">
            <a:off x="9857012" y="3651505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6"/>
          <p:cNvSpPr/>
          <p:nvPr/>
        </p:nvSpPr>
        <p:spPr>
          <a:xfrm rot="10800000">
            <a:off x="9857013" y="4976359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le team">
  <p:cSld name="Whole team">
    <p:bg>
      <p:bgPr>
        <a:solidFill>
          <a:schemeClr val="accen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7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>
            <a:spLocks noGrp="1"/>
          </p:cNvSpPr>
          <p:nvPr>
            <p:ph type="pic" idx="2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47"/>
          <p:cNvSpPr txBox="1">
            <a:spLocks noGrp="1"/>
          </p:cNvSpPr>
          <p:nvPr>
            <p:ph type="body" idx="1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3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>
            <a:spLocks noGrp="1"/>
          </p:cNvSpPr>
          <p:nvPr>
            <p:ph type="pic" idx="4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47"/>
          <p:cNvSpPr txBox="1">
            <a:spLocks noGrp="1"/>
          </p:cNvSpPr>
          <p:nvPr>
            <p:ph type="body" idx="5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6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>
            <a:spLocks noGrp="1"/>
          </p:cNvSpPr>
          <p:nvPr>
            <p:ph type="pic" idx="7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body" idx="8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9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>
            <a:spLocks noGrp="1"/>
          </p:cNvSpPr>
          <p:nvPr>
            <p:ph type="pic" idx="13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47"/>
          <p:cNvSpPr txBox="1">
            <a:spLocks noGrp="1"/>
          </p:cNvSpPr>
          <p:nvPr>
            <p:ph type="body" idx="14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15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7"/>
          <p:cNvSpPr>
            <a:spLocks noGrp="1"/>
          </p:cNvSpPr>
          <p:nvPr>
            <p:ph type="pic" idx="16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7"/>
          <p:cNvSpPr txBox="1">
            <a:spLocks noGrp="1"/>
          </p:cNvSpPr>
          <p:nvPr>
            <p:ph type="body" idx="17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7"/>
          <p:cNvSpPr txBox="1">
            <a:spLocks noGrp="1"/>
          </p:cNvSpPr>
          <p:nvPr>
            <p:ph type="body" idx="18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>
            <a:spLocks noGrp="1"/>
          </p:cNvSpPr>
          <p:nvPr>
            <p:ph type="pic" idx="19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7"/>
          <p:cNvSpPr txBox="1">
            <a:spLocks noGrp="1"/>
          </p:cNvSpPr>
          <p:nvPr>
            <p:ph type="body" idx="20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body" idx="21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7"/>
          <p:cNvSpPr>
            <a:spLocks noGrp="1"/>
          </p:cNvSpPr>
          <p:nvPr>
            <p:ph type="pic" idx="22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47"/>
          <p:cNvSpPr txBox="1">
            <a:spLocks noGrp="1"/>
          </p:cNvSpPr>
          <p:nvPr>
            <p:ph type="body" idx="23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7"/>
          <p:cNvSpPr txBox="1">
            <a:spLocks noGrp="1"/>
          </p:cNvSpPr>
          <p:nvPr>
            <p:ph type="body" idx="24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7"/>
          <p:cNvSpPr>
            <a:spLocks noGrp="1"/>
          </p:cNvSpPr>
          <p:nvPr>
            <p:ph type="pic" idx="25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47"/>
          <p:cNvSpPr txBox="1">
            <a:spLocks noGrp="1"/>
          </p:cNvSpPr>
          <p:nvPr>
            <p:ph type="body" idx="26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27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8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8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8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itle and Content">
  <p:cSld name="3 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9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9"/>
          <p:cNvSpPr/>
          <p:nvPr/>
        </p:nvSpPr>
        <p:spPr>
          <a:xfrm rot="5400000">
            <a:off x="8580896" y="0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9"/>
          <p:cNvSpPr/>
          <p:nvPr/>
        </p:nvSpPr>
        <p:spPr>
          <a:xfrm>
            <a:off x="-2364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9"/>
          <p:cNvSpPr/>
          <p:nvPr/>
        </p:nvSpPr>
        <p:spPr>
          <a:xfrm rot="5400000" flipH="1">
            <a:off x="11258144" y="5924144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9"/>
          <p:cNvSpPr txBox="1">
            <a:spLocks noGrp="1"/>
          </p:cNvSpPr>
          <p:nvPr>
            <p:ph type="body" idx="4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9"/>
          <p:cNvSpPr txBox="1">
            <a:spLocks noGrp="1"/>
          </p:cNvSpPr>
          <p:nvPr>
            <p:ph type="body" idx="5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9"/>
          <p:cNvSpPr txBox="1">
            <a:spLocks noGrp="1"/>
          </p:cNvSpPr>
          <p:nvPr>
            <p:ph type="body" idx="6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49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9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9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49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211" name="Google Shape;211;p49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9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Title and Content">
  <p:cSld name="2_3 Title and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50"/>
          <p:cNvSpPr/>
          <p:nvPr/>
        </p:nvSpPr>
        <p:spPr>
          <a:xfrm rot="5400000">
            <a:off x="8580896" y="0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0"/>
          <p:cNvSpPr/>
          <p:nvPr/>
        </p:nvSpPr>
        <p:spPr>
          <a:xfrm rot="5400000" flipH="1">
            <a:off x="11258144" y="5924144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0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0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0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0"/>
          <p:cNvSpPr txBox="1">
            <a:spLocks noGrp="1"/>
          </p:cNvSpPr>
          <p:nvPr>
            <p:ph type="body" idx="4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0"/>
          <p:cNvSpPr txBox="1">
            <a:spLocks noGrp="1"/>
          </p:cNvSpPr>
          <p:nvPr>
            <p:ph type="body" idx="5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0"/>
          <p:cNvSpPr txBox="1">
            <a:spLocks noGrp="1"/>
          </p:cNvSpPr>
          <p:nvPr>
            <p:ph type="body" idx="6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50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50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230" name="Google Shape;230;p50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0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51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51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237" name="Google Shape;237;p51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51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1"/>
          <p:cNvSpPr/>
          <p:nvPr/>
        </p:nvSpPr>
        <p:spPr>
          <a:xfrm>
            <a:off x="10228214" y="-1"/>
            <a:ext cx="1963787" cy="3178856"/>
          </a:xfrm>
          <a:custGeom>
            <a:avLst/>
            <a:gdLst/>
            <a:ahLst/>
            <a:cxnLst/>
            <a:rect l="l" t="t" r="r" b="b"/>
            <a:pathLst>
              <a:path w="1963787" h="3178856" extrusionOk="0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7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7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34" name="Google Shape;34;p37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7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3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4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8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8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38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49" name="Google Shape;49;p38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8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Title and Content">
  <p:cSld name="1_3 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/>
          <p:nvPr/>
        </p:nvSpPr>
        <p:spPr>
          <a:xfrm rot="5400000">
            <a:off x="8580896" y="0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9"/>
          <p:cNvSpPr/>
          <p:nvPr/>
        </p:nvSpPr>
        <p:spPr>
          <a:xfrm rot="5400000" flipH="1">
            <a:off x="11258144" y="5924144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4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5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6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9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9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9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39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1" name="Google Shape;71;p39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9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40"/>
          <p:cNvGrpSpPr/>
          <p:nvPr/>
        </p:nvGrpSpPr>
        <p:grpSpPr>
          <a:xfrm rot="-5400000">
            <a:off x="10871867" y="152642"/>
            <a:ext cx="1572380" cy="1267097"/>
            <a:chOff x="7413403" y="4976359"/>
            <a:chExt cx="2334986" cy="1881641"/>
          </a:xfrm>
        </p:grpSpPr>
        <p:sp>
          <p:nvSpPr>
            <p:cNvPr id="75" name="Google Shape;75;p40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0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4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body" idx="1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 2">
  <p:cSld name="1_Chart 2">
    <p:bg>
      <p:bgPr>
        <a:solidFill>
          <a:schemeClr val="accen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1"/>
          <p:cNvGrpSpPr/>
          <p:nvPr/>
        </p:nvGrpSpPr>
        <p:grpSpPr>
          <a:xfrm rot="-5400000">
            <a:off x="10871867" y="152642"/>
            <a:ext cx="1572380" cy="1267097"/>
            <a:chOff x="7413403" y="4976359"/>
            <a:chExt cx="2334986" cy="1881641"/>
          </a:xfrm>
        </p:grpSpPr>
        <p:sp>
          <p:nvSpPr>
            <p:cNvPr id="84" name="Google Shape;84;p41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1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4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body" idx="5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6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">
  <p:cSld name="Graph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2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/>
          <p:nvPr/>
        </p:nvSpPr>
        <p:spPr>
          <a:xfrm>
            <a:off x="0" y="2286002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3"/>
          <p:cNvSpPr/>
          <p:nvPr/>
        </p:nvSpPr>
        <p:spPr>
          <a:xfrm flipH="1">
            <a:off x="8597718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3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3"/>
          <p:cNvSpPr/>
          <p:nvPr/>
        </p:nvSpPr>
        <p:spPr>
          <a:xfrm rot="-5400000">
            <a:off x="10344100" y="438098"/>
            <a:ext cx="2285999" cy="1409801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43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sldNum" idx="12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/>
          <p:nvPr/>
        </p:nvSpPr>
        <p:spPr>
          <a:xfrm>
            <a:off x="0" y="0"/>
            <a:ext cx="8025490" cy="6858000"/>
          </a:xfrm>
          <a:custGeom>
            <a:avLst/>
            <a:gdLst/>
            <a:ahLst/>
            <a:cxnLst/>
            <a:rect l="l" t="t" r="r" b="b"/>
            <a:pathLst>
              <a:path w="8025490" h="6858000" extrusionOk="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4"/>
          <p:cNvSpPr txBox="1"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" name="Google Shape;118;p44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19" name="Google Shape;119;p44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4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44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4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fast.org/teach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cambiaschools.org/eva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lfast.org/teacher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TIDE Rosters 3-5</a:t>
            </a:r>
            <a:endParaRPr/>
          </a:p>
        </p:txBody>
      </p:sp>
      <p:sp>
        <p:nvSpPr>
          <p:cNvPr id="247" name="Google Shape;247;p1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Charlie Henderson – Data Specialist I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Evaluation Services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42" name="Google Shape;342;p10"/>
          <p:cNvSpPr/>
          <p:nvPr/>
        </p:nvSpPr>
        <p:spPr>
          <a:xfrm>
            <a:off x="4505325" y="1790700"/>
            <a:ext cx="7089387" cy="4371975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 w="12700" cap="flat" cmpd="sng">
            <a:solidFill>
              <a:srgbClr val="8796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762996" y="1790700"/>
            <a:ext cx="7266579" cy="4371975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 w="12700" cap="flat" cmpd="sng">
            <a:solidFill>
              <a:srgbClr val="8796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Roster Creation and Modification</a:t>
            </a:r>
            <a:endParaRPr/>
          </a:p>
        </p:txBody>
      </p:sp>
      <p:sp>
        <p:nvSpPr>
          <p:cNvPr id="345" name="Google Shape;345;p10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337834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Multiple rosters created or modified with one upload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Template required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Student FLEID required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Not instant</a:t>
            </a:r>
            <a:endParaRPr/>
          </a:p>
        </p:txBody>
      </p:sp>
      <p:sp>
        <p:nvSpPr>
          <p:cNvPr id="346" name="Google Shape;346;p10"/>
          <p:cNvSpPr txBox="1"/>
          <p:nvPr/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Bulk</a:t>
            </a:r>
            <a:endParaRPr/>
          </a:p>
        </p:txBody>
      </p:sp>
      <p:sp>
        <p:nvSpPr>
          <p:cNvPr id="347" name="Google Shape;347;p10"/>
          <p:cNvSpPr txBox="1"/>
          <p:nvPr/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</a:t>
            </a:r>
            <a:endParaRPr/>
          </a:p>
        </p:txBody>
      </p:sp>
      <p:sp>
        <p:nvSpPr>
          <p:cNvPr id="348" name="Google Shape;348;p10"/>
          <p:cNvSpPr txBox="1"/>
          <p:nvPr/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Manual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4683787" y="2516514"/>
            <a:ext cx="32943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Create new roster</a:t>
            </a:r>
            <a:endParaRPr/>
          </a:p>
          <a:p>
            <a:pPr marL="400050" marR="0" lvl="0" indent="-400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Modify existing roster</a:t>
            </a:r>
            <a:endParaRPr/>
          </a:p>
          <a:p>
            <a:pPr marL="400050" marR="0" lvl="0" indent="-400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Can be done by Eval Services or SAC</a:t>
            </a:r>
            <a:endParaRPr/>
          </a:p>
          <a:p>
            <a:pPr marL="400050" marR="0" lvl="0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8199438" y="2525713"/>
            <a:ext cx="3325812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One roster at a time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Students can be added or removed by name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Displays students already on roster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*Less error prone since everything is manually selected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Rosters Created</a:t>
            </a:r>
            <a:r>
              <a:rPr lang="en-US" b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by Eval Services</a:t>
            </a:r>
            <a:r>
              <a:rPr lang="en-US" b="0">
                <a:latin typeface="Roboto"/>
                <a:ea typeface="Roboto"/>
                <a:cs typeface="Roboto"/>
                <a:sym typeface="Roboto"/>
              </a:rPr>
              <a:t>*</a:t>
            </a:r>
            <a:endParaRPr/>
          </a:p>
        </p:txBody>
      </p:sp>
      <p:sp>
        <p:nvSpPr>
          <p:cNvPr id="357" name="Google Shape;357;p11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358" name="Google Shape;358;p1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59" name="Google Shape;359;p11"/>
          <p:cNvSpPr txBox="1"/>
          <p:nvPr/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One TIDE roster per homeroom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Primary roster names are the teacher’s username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E.g. CHenderson2</a:t>
            </a:r>
            <a:endParaRPr/>
          </a:p>
        </p:txBody>
      </p:sp>
      <p:sp>
        <p:nvSpPr>
          <p:cNvPr id="360" name="Google Shape;360;p11"/>
          <p:cNvSpPr txBox="1"/>
          <p:nvPr/>
        </p:nvSpPr>
        <p:spPr>
          <a:xfrm>
            <a:off x="6283235" y="2528203"/>
            <a:ext cx="4741272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One TIDE roster per period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Secondary roster name format is “##-username”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## = period number or HR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E.g. 01-CHenderson2</a:t>
            </a:r>
            <a:endParaRPr/>
          </a:p>
        </p:txBody>
      </p:sp>
      <p:sp>
        <p:nvSpPr>
          <p:cNvPr id="361" name="Google Shape;361;p11"/>
          <p:cNvSpPr txBox="1"/>
          <p:nvPr/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Primary Schools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Schools</a:t>
            </a:r>
            <a:endParaRPr/>
          </a:p>
        </p:txBody>
      </p:sp>
      <p:sp>
        <p:nvSpPr>
          <p:cNvPr id="363" name="Google Shape;363;p11"/>
          <p:cNvSpPr txBox="1"/>
          <p:nvPr/>
        </p:nvSpPr>
        <p:spPr>
          <a:xfrm>
            <a:off x="638175" y="5012196"/>
            <a:ext cx="7110658" cy="11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F3347"/>
                </a:solidFill>
                <a:latin typeface="Roboto"/>
                <a:ea typeface="Roboto"/>
                <a:cs typeface="Roboto"/>
                <a:sym typeface="Roboto"/>
              </a:rPr>
              <a:t>*SACs can use their own naming format and inclusion rules for rosters they create</a:t>
            </a:r>
            <a:r>
              <a:rPr lang="en-US" sz="2400" b="1" i="0" u="none" strike="noStrike" cap="none">
                <a:solidFill>
                  <a:srgbClr val="1F334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Roster Modifications - TIDE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0" name="Google Shape;370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64850" b="26834"/>
          <a:stretch/>
        </p:blipFill>
        <p:spPr>
          <a:xfrm>
            <a:off x="797100" y="2672338"/>
            <a:ext cx="4204105" cy="341335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72" name="Google Shape;372;p12"/>
          <p:cNvSpPr txBox="1"/>
          <p:nvPr/>
        </p:nvSpPr>
        <p:spPr>
          <a:xfrm>
            <a:off x="5669156" y="3966357"/>
            <a:ext cx="7758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4">
            <a:alphaModFix/>
          </a:blip>
          <a:srcRect t="3376" r="19322"/>
          <a:stretch/>
        </p:blipFill>
        <p:spPr>
          <a:xfrm>
            <a:off x="6445010" y="2614132"/>
            <a:ext cx="5358689" cy="369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/>
          <p:nvPr/>
        </p:nvSpPr>
        <p:spPr>
          <a:xfrm>
            <a:off x="6966856" y="3142567"/>
            <a:ext cx="1785257" cy="529545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2"/>
          <p:cNvSpPr txBox="1"/>
          <p:nvPr/>
        </p:nvSpPr>
        <p:spPr>
          <a:xfrm>
            <a:off x="1167493" y="2003804"/>
            <a:ext cx="10342336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Bulk upload, manual creation, editing, and/or viewing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Roster Modifications - FRS</a:t>
            </a:r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10342336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>
                <a:latin typeface="Arial"/>
                <a:ea typeface="Arial"/>
                <a:cs typeface="Arial"/>
                <a:sym typeface="Arial"/>
              </a:rPr>
              <a:t>Bulk upload, manual creation, editing, and/or viewing</a:t>
            </a:r>
            <a:endParaRPr sz="3200" b="0"/>
          </a:p>
        </p:txBody>
      </p:sp>
      <p:pic>
        <p:nvPicPr>
          <p:cNvPr id="384" name="Google Shape;384;p13"/>
          <p:cNvPicPr preferRelativeResize="0"/>
          <p:nvPr/>
        </p:nvPicPr>
        <p:blipFill rotWithShape="1">
          <a:blip r:embed="rId3">
            <a:alphaModFix/>
          </a:blip>
          <a:srcRect b="5478"/>
          <a:stretch/>
        </p:blipFill>
        <p:spPr>
          <a:xfrm>
            <a:off x="2776835" y="2613402"/>
            <a:ext cx="6127234" cy="3710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3"/>
          <p:cNvSpPr/>
          <p:nvPr/>
        </p:nvSpPr>
        <p:spPr>
          <a:xfrm>
            <a:off x="5840451" y="5457371"/>
            <a:ext cx="3063617" cy="953152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4"/>
          <p:cNvGrpSpPr/>
          <p:nvPr/>
        </p:nvGrpSpPr>
        <p:grpSpPr>
          <a:xfrm>
            <a:off x="960120" y="1683196"/>
            <a:ext cx="9189622" cy="4835440"/>
            <a:chOff x="960120" y="1683196"/>
            <a:chExt cx="9189622" cy="4835440"/>
          </a:xfrm>
        </p:grpSpPr>
        <p:pic>
          <p:nvPicPr>
            <p:cNvPr id="392" name="Google Shape;392;p14"/>
            <p:cNvPicPr preferRelativeResize="0"/>
            <p:nvPr/>
          </p:nvPicPr>
          <p:blipFill rotWithShape="1">
            <a:blip r:embed="rId3">
              <a:alphaModFix/>
            </a:blip>
            <a:srcRect t="45225" r="10448" b="30449"/>
            <a:stretch/>
          </p:blipFill>
          <p:spPr>
            <a:xfrm>
              <a:off x="960120" y="3252254"/>
              <a:ext cx="9186472" cy="1668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4"/>
            <p:cNvPicPr preferRelativeResize="0"/>
            <p:nvPr/>
          </p:nvPicPr>
          <p:blipFill rotWithShape="1">
            <a:blip r:embed="rId3">
              <a:alphaModFix/>
            </a:blip>
            <a:srcRect t="76698" r="10448"/>
            <a:stretch/>
          </p:blipFill>
          <p:spPr>
            <a:xfrm>
              <a:off x="961916" y="4920590"/>
              <a:ext cx="9186472" cy="1598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4"/>
            <p:cNvPicPr preferRelativeResize="0"/>
            <p:nvPr/>
          </p:nvPicPr>
          <p:blipFill rotWithShape="1">
            <a:blip r:embed="rId3">
              <a:alphaModFix/>
            </a:blip>
            <a:srcRect t="18771" r="10448" b="57720"/>
            <a:stretch/>
          </p:blipFill>
          <p:spPr>
            <a:xfrm>
              <a:off x="963270" y="1683196"/>
              <a:ext cx="9186472" cy="1612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1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6889750" y="3677802"/>
            <a:ext cx="2009775" cy="118110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8994910" y="3509163"/>
            <a:ext cx="20271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Download and populate the template.</a:t>
            </a: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3288907" y="4892306"/>
            <a:ext cx="1897082" cy="771525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1729408" y="4373274"/>
            <a:ext cx="20097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Upload the populated template.</a:t>
            </a:r>
            <a:endParaRPr/>
          </a:p>
        </p:txBody>
      </p:sp>
      <p:sp>
        <p:nvSpPr>
          <p:cNvPr id="400" name="Google Shape;400;p14"/>
          <p:cNvSpPr/>
          <p:nvPr/>
        </p:nvSpPr>
        <p:spPr>
          <a:xfrm>
            <a:off x="5686238" y="5956370"/>
            <a:ext cx="971550" cy="59055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 txBox="1"/>
          <p:nvPr/>
        </p:nvSpPr>
        <p:spPr>
          <a:xfrm>
            <a:off x="6657788" y="5991215"/>
            <a:ext cx="2241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Click “Next”.</a:t>
            </a:r>
            <a:endParaRPr/>
          </a:p>
        </p:txBody>
      </p:sp>
      <p:sp>
        <p:nvSpPr>
          <p:cNvPr id="402" name="Google Shape;402;p14"/>
          <p:cNvSpPr txBox="1"/>
          <p:nvPr/>
        </p:nvSpPr>
        <p:spPr>
          <a:xfrm>
            <a:off x="6476795" y="1929948"/>
            <a:ext cx="4545308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TIDE only,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click “Help” for detailed instructions and examples.</a:t>
            </a:r>
            <a:endParaRPr/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3">
            <a:alphaModFix/>
          </a:blip>
          <a:srcRect l="78259" t="1812" r="15874" b="93963"/>
          <a:stretch/>
        </p:blipFill>
        <p:spPr>
          <a:xfrm>
            <a:off x="9569612" y="1450375"/>
            <a:ext cx="601851" cy="28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/>
          <p:nvPr/>
        </p:nvSpPr>
        <p:spPr>
          <a:xfrm>
            <a:off x="9569612" y="1420128"/>
            <a:ext cx="677540" cy="41396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Uploading Rosters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Previewing Uploads</a:t>
            </a:r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body" idx="1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14" name="Google Shape;414;p15"/>
          <p:cNvPicPr preferRelativeResize="0"/>
          <p:nvPr/>
        </p:nvPicPr>
        <p:blipFill rotWithShape="1">
          <a:blip r:embed="rId3">
            <a:alphaModFix/>
          </a:blip>
          <a:srcRect t="24268" b="5476"/>
          <a:stretch/>
        </p:blipFill>
        <p:spPr>
          <a:xfrm>
            <a:off x="0" y="1781667"/>
            <a:ext cx="12192000" cy="442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6"/>
          <p:cNvGrpSpPr/>
          <p:nvPr/>
        </p:nvGrpSpPr>
        <p:grpSpPr>
          <a:xfrm>
            <a:off x="421350" y="1649691"/>
            <a:ext cx="11349299" cy="4380174"/>
            <a:chOff x="421350" y="220950"/>
            <a:chExt cx="11349299" cy="4380174"/>
          </a:xfrm>
        </p:grpSpPr>
        <p:pic>
          <p:nvPicPr>
            <p:cNvPr id="421" name="Google Shape;421;p16"/>
            <p:cNvPicPr preferRelativeResize="0"/>
            <p:nvPr/>
          </p:nvPicPr>
          <p:blipFill rotWithShape="1">
            <a:blip r:embed="rId3">
              <a:alphaModFix/>
            </a:blip>
            <a:srcRect t="30739"/>
            <a:stretch/>
          </p:blipFill>
          <p:spPr>
            <a:xfrm>
              <a:off x="421350" y="220950"/>
              <a:ext cx="11349299" cy="4380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6"/>
            <p:cNvSpPr/>
            <p:nvPr/>
          </p:nvSpPr>
          <p:spPr>
            <a:xfrm>
              <a:off x="9562727" y="3694635"/>
              <a:ext cx="971550" cy="212999"/>
            </a:xfrm>
            <a:prstGeom prst="rect">
              <a:avLst/>
            </a:prstGeom>
            <a:solidFill>
              <a:srgbClr val="FBE9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16"/>
          <p:cNvSpPr txBox="1"/>
          <p:nvPr/>
        </p:nvSpPr>
        <p:spPr>
          <a:xfrm>
            <a:off x="565751" y="5569859"/>
            <a:ext cx="30325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reupload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revised file</a:t>
            </a:r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25" name="Google Shape;425;p16"/>
          <p:cNvSpPr txBox="1"/>
          <p:nvPr/>
        </p:nvSpPr>
        <p:spPr>
          <a:xfrm>
            <a:off x="1167492" y="381000"/>
            <a:ext cx="84266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Uploads…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things </a:t>
            </a: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</a:t>
            </a: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go smoothly</a:t>
            </a:r>
            <a:endParaRPr sz="4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4788522" y="5982608"/>
            <a:ext cx="38484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 startAt="2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“Continue with Upload” if few enough errors</a:t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>
            <a:off x="381000" y="4705763"/>
            <a:ext cx="1790700" cy="733012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/>
          <p:nvPr/>
        </p:nvSpPr>
        <p:spPr>
          <a:xfrm>
            <a:off x="3478530" y="5450041"/>
            <a:ext cx="1550670" cy="57982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5029200" y="5450041"/>
            <a:ext cx="1550670" cy="579824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3638634" y="5982608"/>
            <a:ext cx="38484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7"/>
          <p:cNvPicPr preferRelativeResize="0"/>
          <p:nvPr/>
        </p:nvPicPr>
        <p:blipFill rotWithShape="1">
          <a:blip r:embed="rId3">
            <a:alphaModFix/>
          </a:blip>
          <a:srcRect l="4177" t="24742" r="13520" b="10087"/>
          <a:stretch/>
        </p:blipFill>
        <p:spPr>
          <a:xfrm>
            <a:off x="1231509" y="2081290"/>
            <a:ext cx="10030120" cy="379900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38" name="Google Shape;438;p17"/>
          <p:cNvSpPr txBox="1"/>
          <p:nvPr/>
        </p:nvSpPr>
        <p:spPr>
          <a:xfrm>
            <a:off x="1167492" y="381000"/>
            <a:ext cx="84266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Uploads…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things </a:t>
            </a: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go smoothly</a:t>
            </a:r>
            <a:endParaRPr sz="4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8"/>
          <p:cNvPicPr preferRelativeResize="0"/>
          <p:nvPr/>
        </p:nvPicPr>
        <p:blipFill rotWithShape="1">
          <a:blip r:embed="rId3">
            <a:alphaModFix/>
          </a:blip>
          <a:srcRect l="3274" t="25925" r="12417" b="5878"/>
          <a:stretch/>
        </p:blipFill>
        <p:spPr>
          <a:xfrm>
            <a:off x="1101497" y="2130784"/>
            <a:ext cx="10290143" cy="396868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46" name="Google Shape;446;p18"/>
          <p:cNvSpPr txBox="1"/>
          <p:nvPr/>
        </p:nvSpPr>
        <p:spPr>
          <a:xfrm>
            <a:off x="1167492" y="381000"/>
            <a:ext cx="84266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Uploads…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things </a:t>
            </a: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go smoothly</a:t>
            </a:r>
            <a:endParaRPr sz="4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pSp>
        <p:nvGrpSpPr>
          <p:cNvPr id="453" name="Google Shape;453;p19"/>
          <p:cNvGrpSpPr/>
          <p:nvPr/>
        </p:nvGrpSpPr>
        <p:grpSpPr>
          <a:xfrm>
            <a:off x="667481" y="1554648"/>
            <a:ext cx="10857038" cy="5020543"/>
            <a:chOff x="667481" y="1554648"/>
            <a:chExt cx="10857038" cy="5020543"/>
          </a:xfrm>
        </p:grpSpPr>
        <p:pic>
          <p:nvPicPr>
            <p:cNvPr id="454" name="Google Shape;454;p19"/>
            <p:cNvPicPr preferRelativeResize="0"/>
            <p:nvPr/>
          </p:nvPicPr>
          <p:blipFill rotWithShape="1">
            <a:blip r:embed="rId3">
              <a:alphaModFix/>
            </a:blip>
            <a:srcRect t="47955" r="42504" b="40645"/>
            <a:stretch/>
          </p:blipFill>
          <p:spPr>
            <a:xfrm>
              <a:off x="667481" y="3635765"/>
              <a:ext cx="6242366" cy="781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19"/>
            <p:cNvPicPr preferRelativeResize="0"/>
            <p:nvPr/>
          </p:nvPicPr>
          <p:blipFill rotWithShape="1">
            <a:blip r:embed="rId3">
              <a:alphaModFix/>
            </a:blip>
            <a:srcRect t="12808" b="70490"/>
            <a:stretch/>
          </p:blipFill>
          <p:spPr>
            <a:xfrm>
              <a:off x="667481" y="1819373"/>
              <a:ext cx="10857038" cy="11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9"/>
            <p:cNvPicPr preferRelativeResize="0"/>
            <p:nvPr/>
          </p:nvPicPr>
          <p:blipFill rotWithShape="1">
            <a:blip r:embed="rId3">
              <a:alphaModFix/>
            </a:blip>
            <a:srcRect t="67723" b="661"/>
            <a:stretch/>
          </p:blipFill>
          <p:spPr>
            <a:xfrm>
              <a:off x="667481" y="4407026"/>
              <a:ext cx="10857038" cy="2168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 t="5649" r="5863" b="84181"/>
            <a:stretch/>
          </p:blipFill>
          <p:spPr>
            <a:xfrm>
              <a:off x="667481" y="1554648"/>
              <a:ext cx="10220478" cy="697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19"/>
            <p:cNvPicPr preferRelativeResize="0"/>
            <p:nvPr/>
          </p:nvPicPr>
          <p:blipFill rotWithShape="1">
            <a:blip r:embed="rId3">
              <a:alphaModFix/>
            </a:blip>
            <a:srcRect t="33909" r="42504" b="55922"/>
            <a:stretch/>
          </p:blipFill>
          <p:spPr>
            <a:xfrm>
              <a:off x="667481" y="2945883"/>
              <a:ext cx="6242366" cy="697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19"/>
            <p:cNvPicPr preferRelativeResize="0"/>
            <p:nvPr/>
          </p:nvPicPr>
          <p:blipFill rotWithShape="1">
            <a:blip r:embed="rId3">
              <a:alphaModFix/>
            </a:blip>
            <a:srcRect l="58272" t="39678" r="21057" b="40645"/>
            <a:stretch/>
          </p:blipFill>
          <p:spPr>
            <a:xfrm>
              <a:off x="6994071" y="3077546"/>
              <a:ext cx="2244197" cy="1349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19"/>
          <p:cNvSpPr txBox="1"/>
          <p:nvPr/>
        </p:nvSpPr>
        <p:spPr>
          <a:xfrm>
            <a:off x="1167492" y="381000"/>
            <a:ext cx="84266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Uploads…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things </a:t>
            </a:r>
            <a:r>
              <a:rPr lang="en-US" sz="4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n-US" sz="48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go smoothly</a:t>
            </a:r>
            <a:endParaRPr sz="4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19"/>
          <p:cNvSpPr/>
          <p:nvPr/>
        </p:nvSpPr>
        <p:spPr>
          <a:xfrm>
            <a:off x="6994072" y="4830066"/>
            <a:ext cx="971550" cy="59055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7991275" y="4774500"/>
            <a:ext cx="4137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History for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rejected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records report.</a:t>
            </a:r>
            <a:endParaRPr/>
          </a:p>
        </p:txBody>
      </p:sp>
      <p:sp>
        <p:nvSpPr>
          <p:cNvPr id="463" name="Google Shape;463;p19"/>
          <p:cNvSpPr/>
          <p:nvPr/>
        </p:nvSpPr>
        <p:spPr>
          <a:xfrm>
            <a:off x="6260647" y="6130925"/>
            <a:ext cx="733424" cy="44426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7367917" y="6130925"/>
            <a:ext cx="814058" cy="44426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Agenda</a:t>
            </a:r>
            <a:endParaRPr/>
          </a:p>
        </p:txBody>
      </p:sp>
      <p:sp>
        <p:nvSpPr>
          <p:cNvPr id="254" name="Google Shape;254;p2"/>
          <p:cNvSpPr txBox="1">
            <a:spLocks noGrp="1"/>
          </p:cNvSpPr>
          <p:nvPr>
            <p:ph type="body" idx="1"/>
          </p:nvPr>
        </p:nvSpPr>
        <p:spPr>
          <a:xfrm>
            <a:off x="1167492" y="2528203"/>
            <a:ext cx="9546891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Overview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What? Why? Who? Where? When?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Data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Bulk uploading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Manually creating, editing, and viewing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Prior year data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None/>
            </a:pPr>
            <a:r>
              <a:rPr lang="en-US" sz="2400">
                <a:solidFill>
                  <a:srgbClr val="1F3347"/>
                </a:solidFill>
              </a:rPr>
              <a:t>Full info in the TIDE User Guide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https://flfast.org/teachers.html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None/>
            </a:pPr>
            <a:r>
              <a:rPr lang="en-US" sz="2400">
                <a:solidFill>
                  <a:srgbClr val="1F3347"/>
                </a:solidFill>
              </a:rPr>
              <a:t>or </a:t>
            </a:r>
            <a:r>
              <a:rPr lang="en-US" sz="2400" u="sng">
                <a:solidFill>
                  <a:srgbClr val="1F334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https://www.escambiaschools.org/eval</a:t>
            </a:r>
            <a:r>
              <a:rPr lang="en-US" sz="2400">
                <a:solidFill>
                  <a:srgbClr val="1F3347"/>
                </a:solidFill>
              </a:rPr>
              <a:t>.</a:t>
            </a:r>
            <a:endParaRPr sz="2400"/>
          </a:p>
        </p:txBody>
      </p:sp>
      <p:sp>
        <p:nvSpPr>
          <p:cNvPr id="255" name="Google Shape;255;p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body" idx="3"/>
          </p:nvPr>
        </p:nvSpPr>
        <p:spPr>
          <a:xfrm>
            <a:off x="1167492" y="2005689"/>
            <a:ext cx="898578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Rostering</a:t>
            </a:r>
            <a:r>
              <a:rPr lang="en-US" sz="2400" b="1"/>
              <a:t>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011" y="1706563"/>
            <a:ext cx="5169626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434" y="1751419"/>
            <a:ext cx="4807243" cy="40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Creating, Editing, &amp; Viewing - TIDE</a:t>
            </a:r>
            <a:endParaRPr/>
          </a:p>
        </p:txBody>
      </p:sp>
      <p:sp>
        <p:nvSpPr>
          <p:cNvPr id="473" name="Google Shape;473;p2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74" name="Google Shape;474;p20"/>
          <p:cNvSpPr/>
          <p:nvPr/>
        </p:nvSpPr>
        <p:spPr>
          <a:xfrm>
            <a:off x="923374" y="4486419"/>
            <a:ext cx="2549499" cy="50121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0"/>
          <p:cNvSpPr txBox="1"/>
          <p:nvPr/>
        </p:nvSpPr>
        <p:spPr>
          <a:xfrm>
            <a:off x="5669156" y="3269673"/>
            <a:ext cx="7758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76" name="Google Shape;476;p20"/>
          <p:cNvSpPr/>
          <p:nvPr/>
        </p:nvSpPr>
        <p:spPr>
          <a:xfrm>
            <a:off x="8340435" y="2327347"/>
            <a:ext cx="1099127" cy="70477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Creating, Editing, &amp; Viewing - FRS</a:t>
            </a:r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84" name="Google Shape;484;p21"/>
          <p:cNvPicPr preferRelativeResize="0"/>
          <p:nvPr/>
        </p:nvPicPr>
        <p:blipFill rotWithShape="1">
          <a:blip r:embed="rId3">
            <a:alphaModFix/>
          </a:blip>
          <a:srcRect b="5478"/>
          <a:stretch/>
        </p:blipFill>
        <p:spPr>
          <a:xfrm>
            <a:off x="2776835" y="1915818"/>
            <a:ext cx="6127234" cy="371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1"/>
          <p:cNvSpPr/>
          <p:nvPr/>
        </p:nvSpPr>
        <p:spPr>
          <a:xfrm>
            <a:off x="5840451" y="4759787"/>
            <a:ext cx="3063617" cy="55693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2"/>
          <p:cNvPicPr preferRelativeResize="0"/>
          <p:nvPr/>
        </p:nvPicPr>
        <p:blipFill rotWithShape="1">
          <a:blip r:embed="rId3">
            <a:alphaModFix/>
          </a:blip>
          <a:srcRect l="20606" t="36289"/>
          <a:stretch/>
        </p:blipFill>
        <p:spPr>
          <a:xfrm>
            <a:off x="1769340" y="2837596"/>
            <a:ext cx="9679709" cy="193276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2"/>
          <p:cNvSpPr/>
          <p:nvPr/>
        </p:nvSpPr>
        <p:spPr>
          <a:xfrm>
            <a:off x="5602432" y="4215403"/>
            <a:ext cx="971550" cy="59055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Finding or Creating Rosters</a:t>
            </a:r>
            <a:endParaRPr/>
          </a:p>
        </p:txBody>
      </p:sp>
      <p:sp>
        <p:nvSpPr>
          <p:cNvPr id="494" name="Google Shape;494;p2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95" name="Google Shape;495;p22"/>
          <p:cNvPicPr preferRelativeResize="0"/>
          <p:nvPr/>
        </p:nvPicPr>
        <p:blipFill rotWithShape="1">
          <a:blip r:embed="rId3">
            <a:alphaModFix/>
          </a:blip>
          <a:srcRect l="20909" t="75903" r="48182"/>
          <a:stretch/>
        </p:blipFill>
        <p:spPr>
          <a:xfrm>
            <a:off x="1806286" y="4036291"/>
            <a:ext cx="3768438" cy="73102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2"/>
          <p:cNvSpPr/>
          <p:nvPr/>
        </p:nvSpPr>
        <p:spPr>
          <a:xfrm>
            <a:off x="1769341" y="3961077"/>
            <a:ext cx="3833091" cy="943432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381000" y="4965031"/>
            <a:ext cx="3714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Select your school.</a:t>
            </a:r>
            <a:endParaRPr/>
          </a:p>
        </p:txBody>
      </p:sp>
      <p:sp>
        <p:nvSpPr>
          <p:cNvPr id="498" name="Google Shape;498;p22"/>
          <p:cNvSpPr txBox="1"/>
          <p:nvPr/>
        </p:nvSpPr>
        <p:spPr>
          <a:xfrm>
            <a:off x="3453246" y="4961347"/>
            <a:ext cx="4329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Click “Select” or “Search”.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“View Results” on the next page when Editing rosters.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8574878" y="1587023"/>
            <a:ext cx="2874172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Click “Help” for detailed instructions and examples.</a:t>
            </a:r>
            <a:endParaRPr/>
          </a:p>
        </p:txBody>
      </p:sp>
      <p:pic>
        <p:nvPicPr>
          <p:cNvPr id="500" name="Google Shape;500;p22"/>
          <p:cNvPicPr preferRelativeResize="0"/>
          <p:nvPr/>
        </p:nvPicPr>
        <p:blipFill rotWithShape="1">
          <a:blip r:embed="rId3">
            <a:alphaModFix/>
          </a:blip>
          <a:srcRect l="94444" t="-1" r="35" b="87361"/>
          <a:stretch/>
        </p:blipFill>
        <p:spPr>
          <a:xfrm>
            <a:off x="10751208" y="2988455"/>
            <a:ext cx="672960" cy="38345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2"/>
          <p:cNvSpPr/>
          <p:nvPr/>
        </p:nvSpPr>
        <p:spPr>
          <a:xfrm>
            <a:off x="10751208" y="2981165"/>
            <a:ext cx="677540" cy="41396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7828469" y="3981139"/>
            <a:ext cx="2375255" cy="41537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8102311" y="4450354"/>
            <a:ext cx="29657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 only: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Optionally, limit the search by selecting a teacher.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4196196" y="5473300"/>
            <a:ext cx="43290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22"/>
          <p:cNvPicPr preferRelativeResize="0"/>
          <p:nvPr/>
        </p:nvPicPr>
        <p:blipFill rotWithShape="1">
          <a:blip r:embed="rId3">
            <a:alphaModFix/>
          </a:blip>
          <a:srcRect t="36290" r="67656" b="35223"/>
          <a:stretch/>
        </p:blipFill>
        <p:spPr>
          <a:xfrm>
            <a:off x="809625" y="2837139"/>
            <a:ext cx="3943350" cy="8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2"/>
          <p:cNvSpPr txBox="1">
            <a:spLocks noGrp="1"/>
          </p:cNvSpPr>
          <p:nvPr>
            <p:ph type="body" idx="3"/>
          </p:nvPr>
        </p:nvSpPr>
        <p:spPr>
          <a:xfrm>
            <a:off x="1167492" y="2003804"/>
            <a:ext cx="714783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/>
              <a:t>Use the same process for both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Viewing Rosters</a:t>
            </a:r>
            <a:endParaRPr/>
          </a:p>
        </p:txBody>
      </p:sp>
      <p:sp>
        <p:nvSpPr>
          <p:cNvPr id="513" name="Google Shape;513;p23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514" name="Google Shape;51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6813" y="3143268"/>
            <a:ext cx="3219450" cy="159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3"/>
          <p:cNvSpPr txBox="1">
            <a:spLocks noGrp="1"/>
          </p:cNvSpPr>
          <p:nvPr>
            <p:ph type="body" idx="3"/>
          </p:nvPr>
        </p:nvSpPr>
        <p:spPr>
          <a:xfrm>
            <a:off x="1167492" y="2003804"/>
            <a:ext cx="632868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/>
              <a:t>Select the roster(s) to view, then click the printer dropdown.</a:t>
            </a:r>
            <a:endParaRPr/>
          </a:p>
        </p:txBody>
      </p:sp>
      <p:pic>
        <p:nvPicPr>
          <p:cNvPr id="516" name="Google Shape;516;p23"/>
          <p:cNvPicPr preferRelativeResize="0"/>
          <p:nvPr/>
        </p:nvPicPr>
        <p:blipFill rotWithShape="1">
          <a:blip r:embed="rId3">
            <a:alphaModFix/>
          </a:blip>
          <a:srcRect t="25250" r="17566" b="38744"/>
          <a:stretch/>
        </p:blipFill>
        <p:spPr>
          <a:xfrm>
            <a:off x="1019362" y="3110117"/>
            <a:ext cx="8369735" cy="180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3"/>
          <p:cNvPicPr preferRelativeResize="0"/>
          <p:nvPr/>
        </p:nvPicPr>
        <p:blipFill rotWithShape="1">
          <a:blip r:embed="rId3">
            <a:alphaModFix/>
          </a:blip>
          <a:srcRect t="67070" r="73087" b="5117"/>
          <a:stretch/>
        </p:blipFill>
        <p:spPr>
          <a:xfrm>
            <a:off x="1019362" y="5069264"/>
            <a:ext cx="2732506" cy="139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3"/>
          <p:cNvSpPr/>
          <p:nvPr/>
        </p:nvSpPr>
        <p:spPr>
          <a:xfrm>
            <a:off x="1566386" y="5589127"/>
            <a:ext cx="271745" cy="36275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23"/>
          <p:cNvCxnSpPr>
            <a:stCxn id="518" idx="0"/>
          </p:cNvCxnSpPr>
          <p:nvPr/>
        </p:nvCxnSpPr>
        <p:spPr>
          <a:xfrm rot="10800000">
            <a:off x="1702259" y="4610227"/>
            <a:ext cx="0" cy="9789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Viewing Rosters</a:t>
            </a:r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body" idx="3"/>
          </p:nvPr>
        </p:nvSpPr>
        <p:spPr>
          <a:xfrm>
            <a:off x="1167492" y="2003804"/>
            <a:ext cx="56210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/>
              <a:t>Pick any option to get a new screen with the same options.</a:t>
            </a:r>
            <a:endParaRPr/>
          </a:p>
        </p:txBody>
      </p:sp>
      <p:pic>
        <p:nvPicPr>
          <p:cNvPr id="528" name="Google Shape;528;p24"/>
          <p:cNvPicPr preferRelativeResize="0"/>
          <p:nvPr/>
        </p:nvPicPr>
        <p:blipFill rotWithShape="1">
          <a:blip r:embed="rId3">
            <a:alphaModFix/>
          </a:blip>
          <a:srcRect l="-573" t="25014" r="65890" b="-710"/>
          <a:stretch/>
        </p:blipFill>
        <p:spPr>
          <a:xfrm>
            <a:off x="958673" y="2956045"/>
            <a:ext cx="3520021" cy="376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4"/>
          <p:cNvPicPr preferRelativeResize="0"/>
          <p:nvPr/>
        </p:nvPicPr>
        <p:blipFill rotWithShape="1">
          <a:blip r:embed="rId3">
            <a:alphaModFix/>
          </a:blip>
          <a:srcRect l="4630" t="46378" r="77069" b="15033"/>
          <a:stretch/>
        </p:blipFill>
        <p:spPr>
          <a:xfrm>
            <a:off x="1492898" y="4018773"/>
            <a:ext cx="1857521" cy="191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4"/>
          <p:cNvPicPr preferRelativeResize="0"/>
          <p:nvPr/>
        </p:nvPicPr>
        <p:blipFill rotWithShape="1">
          <a:blip r:embed="rId4">
            <a:alphaModFix/>
          </a:blip>
          <a:srcRect l="1476" t="2866"/>
          <a:stretch/>
        </p:blipFill>
        <p:spPr>
          <a:xfrm>
            <a:off x="6788532" y="364024"/>
            <a:ext cx="4168130" cy="393388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1" name="Google Shape;531;p24"/>
          <p:cNvPicPr preferRelativeResize="0"/>
          <p:nvPr/>
        </p:nvPicPr>
        <p:blipFill rotWithShape="1">
          <a:blip r:embed="rId5">
            <a:alphaModFix/>
          </a:blip>
          <a:srcRect l="1465" r="13972"/>
          <a:stretch/>
        </p:blipFill>
        <p:spPr>
          <a:xfrm>
            <a:off x="4642739" y="4493419"/>
            <a:ext cx="7021322" cy="168945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2" name="Google Shape;532;p24"/>
          <p:cNvSpPr/>
          <p:nvPr/>
        </p:nvSpPr>
        <p:spPr>
          <a:xfrm>
            <a:off x="6859906" y="2326253"/>
            <a:ext cx="1293494" cy="121704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4"/>
          <p:cNvSpPr/>
          <p:nvPr/>
        </p:nvSpPr>
        <p:spPr>
          <a:xfrm>
            <a:off x="10048876" y="5600700"/>
            <a:ext cx="1615186" cy="560141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4"/>
          <p:cNvSpPr txBox="1"/>
          <p:nvPr/>
        </p:nvSpPr>
        <p:spPr>
          <a:xfrm>
            <a:off x="7984121" y="6182877"/>
            <a:ext cx="3679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accommodations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5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541" name="Google Shape;54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707" b="5115"/>
          <a:stretch/>
        </p:blipFill>
        <p:spPr>
          <a:xfrm>
            <a:off x="1019362" y="2940049"/>
            <a:ext cx="10153276" cy="35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5"/>
          <p:cNvSpPr/>
          <p:nvPr/>
        </p:nvSpPr>
        <p:spPr>
          <a:xfrm>
            <a:off x="1566386" y="5592506"/>
            <a:ext cx="271745" cy="36275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Downloading Rosters</a:t>
            </a:r>
            <a:endParaRPr/>
          </a:p>
        </p:txBody>
      </p:sp>
      <p:cxnSp>
        <p:nvCxnSpPr>
          <p:cNvPr id="544" name="Google Shape;544;p25"/>
          <p:cNvCxnSpPr>
            <a:stCxn id="542" idx="0"/>
          </p:cNvCxnSpPr>
          <p:nvPr/>
        </p:nvCxnSpPr>
        <p:spPr>
          <a:xfrm rot="10800000" flipH="1">
            <a:off x="1702259" y="4434506"/>
            <a:ext cx="593100" cy="11580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5" name="Google Shape;545;p25"/>
          <p:cNvSpPr txBox="1"/>
          <p:nvPr/>
        </p:nvSpPr>
        <p:spPr>
          <a:xfrm>
            <a:off x="1167492" y="2003804"/>
            <a:ext cx="625248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roster(s) to view, then click the download dropdown.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6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52" name="Google Shape;552;p26"/>
          <p:cNvPicPr preferRelativeResize="0"/>
          <p:nvPr/>
        </p:nvPicPr>
        <p:blipFill rotWithShape="1">
          <a:blip r:embed="rId3">
            <a:alphaModFix/>
          </a:blip>
          <a:srcRect t="24687" r="52335" b="4636"/>
          <a:stretch/>
        </p:blipFill>
        <p:spPr>
          <a:xfrm>
            <a:off x="1041632" y="2944018"/>
            <a:ext cx="4827518" cy="35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6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Downloading Rosters</a:t>
            </a:r>
            <a:endParaRPr/>
          </a:p>
        </p:txBody>
      </p:sp>
      <p:sp>
        <p:nvSpPr>
          <p:cNvPr id="554" name="Google Shape;554;p26"/>
          <p:cNvSpPr txBox="1">
            <a:spLocks noGrp="1"/>
          </p:cNvSpPr>
          <p:nvPr>
            <p:ph type="body" idx="1"/>
          </p:nvPr>
        </p:nvSpPr>
        <p:spPr>
          <a:xfrm>
            <a:off x="6665752" y="2944018"/>
            <a:ext cx="4183223" cy="336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Information included in all formats: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Teacher name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Roster name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Student name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FLEID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Student username</a:t>
            </a:r>
            <a:endParaRPr/>
          </a:p>
        </p:txBody>
      </p:sp>
      <p:sp>
        <p:nvSpPr>
          <p:cNvPr id="555" name="Google Shape;555;p26"/>
          <p:cNvSpPr txBox="1"/>
          <p:nvPr/>
        </p:nvSpPr>
        <p:spPr>
          <a:xfrm>
            <a:off x="1167492" y="2003804"/>
            <a:ext cx="625248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your download format.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7"/>
          <p:cNvPicPr preferRelativeResize="0"/>
          <p:nvPr/>
        </p:nvPicPr>
        <p:blipFill rotWithShape="1">
          <a:blip r:embed="rId3">
            <a:alphaModFix/>
          </a:blip>
          <a:srcRect t="24495"/>
          <a:stretch/>
        </p:blipFill>
        <p:spPr>
          <a:xfrm>
            <a:off x="1036675" y="2876550"/>
            <a:ext cx="10119274" cy="3930228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Editing Rosters</a:t>
            </a:r>
            <a:endParaRPr/>
          </a:p>
        </p:txBody>
      </p:sp>
      <p:sp>
        <p:nvSpPr>
          <p:cNvPr id="563" name="Google Shape;563;p2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64" name="Google Shape;564;p27"/>
          <p:cNvSpPr txBox="1">
            <a:spLocks noGrp="1"/>
          </p:cNvSpPr>
          <p:nvPr>
            <p:ph type="body" idx="3"/>
          </p:nvPr>
        </p:nvSpPr>
        <p:spPr>
          <a:xfrm>
            <a:off x="1167492" y="2003804"/>
            <a:ext cx="8985783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/>
              <a:t>Still on the same screen, click the pencil icon.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8"/>
          <p:cNvGrpSpPr/>
          <p:nvPr/>
        </p:nvGrpSpPr>
        <p:grpSpPr>
          <a:xfrm>
            <a:off x="979109" y="2011394"/>
            <a:ext cx="10258232" cy="4465606"/>
            <a:chOff x="1134386" y="2163794"/>
            <a:chExt cx="10258232" cy="4465606"/>
          </a:xfrm>
        </p:grpSpPr>
        <p:pic>
          <p:nvPicPr>
            <p:cNvPr id="571" name="Google Shape;571;p28"/>
            <p:cNvPicPr preferRelativeResize="0"/>
            <p:nvPr/>
          </p:nvPicPr>
          <p:blipFill rotWithShape="1">
            <a:blip r:embed="rId3">
              <a:alphaModFix amt="13000"/>
            </a:blip>
            <a:srcRect l="645" b="19406"/>
            <a:stretch/>
          </p:blipFill>
          <p:spPr>
            <a:xfrm>
              <a:off x="1189463" y="2163794"/>
              <a:ext cx="10203155" cy="3854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28"/>
            <p:cNvPicPr preferRelativeResize="0"/>
            <p:nvPr/>
          </p:nvPicPr>
          <p:blipFill rotWithShape="1">
            <a:blip r:embed="rId4">
              <a:alphaModFix amt="12000"/>
            </a:blip>
            <a:srcRect t="92765" b="-1780"/>
            <a:stretch/>
          </p:blipFill>
          <p:spPr>
            <a:xfrm>
              <a:off x="1134386" y="6017941"/>
              <a:ext cx="10250330" cy="611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28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Student Search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(to create or edit roster)</a:t>
            </a:r>
            <a:endParaRPr/>
          </a:p>
        </p:txBody>
      </p:sp>
      <p:grpSp>
        <p:nvGrpSpPr>
          <p:cNvPr id="574" name="Google Shape;574;p28"/>
          <p:cNvGrpSpPr/>
          <p:nvPr/>
        </p:nvGrpSpPr>
        <p:grpSpPr>
          <a:xfrm>
            <a:off x="970835" y="2011393"/>
            <a:ext cx="10250330" cy="4465607"/>
            <a:chOff x="970835" y="2011393"/>
            <a:chExt cx="10250330" cy="4465607"/>
          </a:xfrm>
        </p:grpSpPr>
        <p:grpSp>
          <p:nvGrpSpPr>
            <p:cNvPr id="575" name="Google Shape;575;p28"/>
            <p:cNvGrpSpPr/>
            <p:nvPr/>
          </p:nvGrpSpPr>
          <p:grpSpPr>
            <a:xfrm>
              <a:off x="970835" y="2011393"/>
              <a:ext cx="10250330" cy="3987964"/>
              <a:chOff x="970835" y="2011393"/>
              <a:chExt cx="10250330" cy="3987964"/>
            </a:xfrm>
          </p:grpSpPr>
          <p:grpSp>
            <p:nvGrpSpPr>
              <p:cNvPr id="576" name="Google Shape;576;p28"/>
              <p:cNvGrpSpPr/>
              <p:nvPr/>
            </p:nvGrpSpPr>
            <p:grpSpPr>
              <a:xfrm>
                <a:off x="970835" y="2011393"/>
                <a:ext cx="10250330" cy="3987964"/>
                <a:chOff x="970835" y="2011393"/>
                <a:chExt cx="10250330" cy="3987964"/>
              </a:xfrm>
            </p:grpSpPr>
            <p:pic>
              <p:nvPicPr>
                <p:cNvPr id="577" name="Google Shape;577;p2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41204"/>
                <a:stretch/>
              </p:blipFill>
              <p:spPr>
                <a:xfrm>
                  <a:off x="970835" y="2011393"/>
                  <a:ext cx="10250330" cy="39879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578" name="Google Shape;578;p28"/>
                <p:cNvGrpSpPr/>
                <p:nvPr/>
              </p:nvGrpSpPr>
              <p:grpSpPr>
                <a:xfrm>
                  <a:off x="2542477" y="5196468"/>
                  <a:ext cx="8134817" cy="583642"/>
                  <a:chOff x="2542477" y="5196468"/>
                  <a:chExt cx="8134817" cy="583642"/>
                </a:xfrm>
              </p:grpSpPr>
              <p:sp>
                <p:nvSpPr>
                  <p:cNvPr id="579" name="Google Shape;579;p28"/>
                  <p:cNvSpPr/>
                  <p:nvPr/>
                </p:nvSpPr>
                <p:spPr>
                  <a:xfrm>
                    <a:off x="2542477" y="5196468"/>
                    <a:ext cx="1639229" cy="1784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28"/>
                  <p:cNvSpPr/>
                  <p:nvPr/>
                </p:nvSpPr>
                <p:spPr>
                  <a:xfrm>
                    <a:off x="2549911" y="5560711"/>
                    <a:ext cx="1639229" cy="178420"/>
                  </a:xfrm>
                  <a:prstGeom prst="rect">
                    <a:avLst/>
                  </a:prstGeom>
                  <a:solidFill>
                    <a:srgbClr val="F7F8F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28"/>
                  <p:cNvSpPr/>
                  <p:nvPr/>
                </p:nvSpPr>
                <p:spPr>
                  <a:xfrm>
                    <a:off x="9038065" y="5203994"/>
                    <a:ext cx="1639229" cy="1784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p28"/>
                  <p:cNvSpPr/>
                  <p:nvPr/>
                </p:nvSpPr>
                <p:spPr>
                  <a:xfrm>
                    <a:off x="9034346" y="5601690"/>
                    <a:ext cx="1639229" cy="178420"/>
                  </a:xfrm>
                  <a:prstGeom prst="rect">
                    <a:avLst/>
                  </a:prstGeom>
                  <a:solidFill>
                    <a:srgbClr val="F7F8F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pic>
            <p:nvPicPr>
              <p:cNvPr id="583" name="Google Shape;583;p2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096000" y="2419174"/>
                <a:ext cx="5068007" cy="1581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4" name="Google Shape;584;p28"/>
            <p:cNvPicPr preferRelativeResize="0"/>
            <p:nvPr/>
          </p:nvPicPr>
          <p:blipFill rotWithShape="1">
            <a:blip r:embed="rId4">
              <a:alphaModFix/>
            </a:blip>
            <a:srcRect t="92765" b="-1780"/>
            <a:stretch/>
          </p:blipFill>
          <p:spPr>
            <a:xfrm>
              <a:off x="970835" y="5865541"/>
              <a:ext cx="10250330" cy="611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5" name="Google Shape;585;p28"/>
          <p:cNvSpPr txBox="1"/>
          <p:nvPr/>
        </p:nvSpPr>
        <p:spPr>
          <a:xfrm>
            <a:off x="5928081" y="1621861"/>
            <a:ext cx="53111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the name of a roster.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 it to a different teacher.</a:t>
            </a:r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87" name="Google Shape;587;p28"/>
          <p:cNvSpPr/>
          <p:nvPr/>
        </p:nvSpPr>
        <p:spPr>
          <a:xfrm>
            <a:off x="1279981" y="5145048"/>
            <a:ext cx="234725" cy="27400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8"/>
          <p:cNvSpPr/>
          <p:nvPr/>
        </p:nvSpPr>
        <p:spPr>
          <a:xfrm>
            <a:off x="1279980" y="4758564"/>
            <a:ext cx="1095230" cy="27400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28"/>
          <p:cNvPicPr preferRelativeResize="0"/>
          <p:nvPr/>
        </p:nvPicPr>
        <p:blipFill rotWithShape="1">
          <a:blip r:embed="rId4">
            <a:alphaModFix/>
          </a:blip>
          <a:srcRect t="92765" b="-1780"/>
          <a:stretch/>
        </p:blipFill>
        <p:spPr>
          <a:xfrm>
            <a:off x="981986" y="5865541"/>
            <a:ext cx="10250330" cy="61145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8"/>
          <p:cNvSpPr/>
          <p:nvPr/>
        </p:nvSpPr>
        <p:spPr>
          <a:xfrm>
            <a:off x="1092819" y="3302738"/>
            <a:ext cx="1204331" cy="455223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8"/>
          <p:cNvPicPr preferRelativeResize="0"/>
          <p:nvPr/>
        </p:nvPicPr>
        <p:blipFill rotWithShape="1">
          <a:blip r:embed="rId5">
            <a:alphaModFix/>
          </a:blip>
          <a:srcRect t="2131" r="17414" b="18308"/>
          <a:stretch/>
        </p:blipFill>
        <p:spPr>
          <a:xfrm>
            <a:off x="6096000" y="2452859"/>
            <a:ext cx="4185423" cy="125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8"/>
          <p:cNvSpPr/>
          <p:nvPr/>
        </p:nvSpPr>
        <p:spPr>
          <a:xfrm>
            <a:off x="6129453" y="2437122"/>
            <a:ext cx="4185423" cy="127718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28"/>
          <p:cNvGrpSpPr/>
          <p:nvPr/>
        </p:nvGrpSpPr>
        <p:grpSpPr>
          <a:xfrm>
            <a:off x="2553628" y="5196468"/>
            <a:ext cx="8123666" cy="583642"/>
            <a:chOff x="2553628" y="5196468"/>
            <a:chExt cx="8123666" cy="583642"/>
          </a:xfrm>
        </p:grpSpPr>
        <p:sp>
          <p:nvSpPr>
            <p:cNvPr id="594" name="Google Shape;594;p28"/>
            <p:cNvSpPr/>
            <p:nvPr/>
          </p:nvSpPr>
          <p:spPr>
            <a:xfrm>
              <a:off x="2553628" y="5196468"/>
              <a:ext cx="1639229" cy="178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2561062" y="5560711"/>
              <a:ext cx="1639229" cy="178420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9038065" y="5203994"/>
              <a:ext cx="1639229" cy="178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9034346" y="5601690"/>
              <a:ext cx="1639229" cy="178420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28"/>
          <p:cNvSpPr/>
          <p:nvPr/>
        </p:nvSpPr>
        <p:spPr>
          <a:xfrm>
            <a:off x="5179190" y="5892271"/>
            <a:ext cx="1032039" cy="411916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29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>
            <a:off x="1098395" y="1776073"/>
            <a:ext cx="9995210" cy="4250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5" name="Google Shape;605;p29"/>
          <p:cNvGrpSpPr/>
          <p:nvPr/>
        </p:nvGrpSpPr>
        <p:grpSpPr>
          <a:xfrm>
            <a:off x="1098395" y="1772143"/>
            <a:ext cx="9995210" cy="4250579"/>
            <a:chOff x="1098395" y="1772143"/>
            <a:chExt cx="9995210" cy="4250579"/>
          </a:xfrm>
        </p:grpSpPr>
        <p:pic>
          <p:nvPicPr>
            <p:cNvPr id="606" name="Google Shape;60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8395" y="1772143"/>
              <a:ext cx="9995210" cy="425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29"/>
            <p:cNvSpPr/>
            <p:nvPr/>
          </p:nvSpPr>
          <p:spPr>
            <a:xfrm>
              <a:off x="7281864" y="3025864"/>
              <a:ext cx="869678" cy="207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9361105" y="3330033"/>
              <a:ext cx="1232554" cy="207990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377251" y="3046092"/>
              <a:ext cx="1216408" cy="191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7292899" y="3298627"/>
              <a:ext cx="858643" cy="207990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2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Student Search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(to create or edit roster)</a:t>
            </a:r>
            <a:endParaRPr/>
          </a:p>
        </p:txBody>
      </p:sp>
      <p:sp>
        <p:nvSpPr>
          <p:cNvPr id="612" name="Google Shape;612;p2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613" name="Google Shape;6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314" y="3550604"/>
            <a:ext cx="2748684" cy="228622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9"/>
          <p:cNvSpPr/>
          <p:nvPr/>
        </p:nvSpPr>
        <p:spPr>
          <a:xfrm>
            <a:off x="1198797" y="3300761"/>
            <a:ext cx="1955782" cy="490413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9"/>
          <p:cNvSpPr/>
          <p:nvPr/>
        </p:nvSpPr>
        <p:spPr>
          <a:xfrm>
            <a:off x="9392115" y="3310736"/>
            <a:ext cx="1232554" cy="20799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1071" y="3429000"/>
            <a:ext cx="1947580" cy="251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29"/>
          <p:cNvCxnSpPr>
            <a:stCxn id="618" idx="3"/>
          </p:cNvCxnSpPr>
          <p:nvPr/>
        </p:nvCxnSpPr>
        <p:spPr>
          <a:xfrm rot="10800000" flipH="1">
            <a:off x="3198018" y="4001138"/>
            <a:ext cx="1406400" cy="146010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9" name="Google Shape;619;p29"/>
          <p:cNvCxnSpPr/>
          <p:nvPr/>
        </p:nvCxnSpPr>
        <p:spPr>
          <a:xfrm rot="10800000" flipH="1">
            <a:off x="7197763" y="4460488"/>
            <a:ext cx="1323308" cy="830818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20" name="Google Shape;620;p29"/>
          <p:cNvPicPr preferRelativeResize="0"/>
          <p:nvPr/>
        </p:nvPicPr>
        <p:blipFill rotWithShape="1">
          <a:blip r:embed="rId3">
            <a:alphaModFix/>
          </a:blip>
          <a:srcRect l="1521" t="80837" r="79428" b="8445"/>
          <a:stretch/>
        </p:blipFill>
        <p:spPr>
          <a:xfrm>
            <a:off x="1250437" y="5216032"/>
            <a:ext cx="1904141" cy="45555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9"/>
          <p:cNvSpPr/>
          <p:nvPr/>
        </p:nvSpPr>
        <p:spPr>
          <a:xfrm>
            <a:off x="7281864" y="3033724"/>
            <a:ext cx="869678" cy="2079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9"/>
          <p:cNvSpPr/>
          <p:nvPr/>
        </p:nvSpPr>
        <p:spPr>
          <a:xfrm>
            <a:off x="9377251" y="3053952"/>
            <a:ext cx="1216408" cy="191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9"/>
          <p:cNvSpPr/>
          <p:nvPr/>
        </p:nvSpPr>
        <p:spPr>
          <a:xfrm>
            <a:off x="7292899" y="3306487"/>
            <a:ext cx="858643" cy="20799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9"/>
          <p:cNvSpPr/>
          <p:nvPr/>
        </p:nvSpPr>
        <p:spPr>
          <a:xfrm>
            <a:off x="1224245" y="5216032"/>
            <a:ext cx="1973773" cy="490412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9"/>
          <p:cNvSpPr/>
          <p:nvPr/>
        </p:nvSpPr>
        <p:spPr>
          <a:xfrm>
            <a:off x="9116641" y="5671588"/>
            <a:ext cx="703634" cy="312085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Roboto"/>
              <a:buNone/>
            </a:pPr>
            <a:r>
              <a:rPr lang="en-US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-US" b="0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are rosters?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"/>
          <p:cNvSpPr txBox="1">
            <a:spLocks noGrp="1"/>
          </p:cNvSpPr>
          <p:nvPr>
            <p:ph type="body" idx="1"/>
          </p:nvPr>
        </p:nvSpPr>
        <p:spPr>
          <a:xfrm>
            <a:off x="1167492" y="2017467"/>
            <a:ext cx="98427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3000"/>
              <a:buNone/>
            </a:pPr>
            <a:r>
              <a:rPr lang="en-US" sz="3000">
                <a:solidFill>
                  <a:srgbClr val="1F3347"/>
                </a:solidFill>
              </a:rPr>
              <a:t>Named groups of students linked to a specific individual in the Test Information and Distribution Engine (TIDE)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None/>
            </a:pPr>
            <a:r>
              <a:rPr lang="en-US" sz="2800">
                <a:solidFill>
                  <a:srgbClr val="1F3347"/>
                </a:solidFill>
              </a:rPr>
              <a:t>Can be linked to: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Test Administrator (TA)</a:t>
            </a:r>
            <a:endParaRPr/>
          </a:p>
          <a:p>
            <a:pPr marL="1371600" lvl="2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teachers</a:t>
            </a:r>
            <a:endParaRPr/>
          </a:p>
          <a:p>
            <a:pPr marL="1371600" lvl="2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media specialists</a:t>
            </a:r>
            <a:endParaRPr/>
          </a:p>
          <a:p>
            <a:pPr marL="1371600" lvl="2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counselors (may be TA but probably SAC)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School Assessment Coordinators (SAC)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51435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</p:txBody>
      </p:sp>
      <p:sp>
        <p:nvSpPr>
          <p:cNvPr id="264" name="Google Shape;264;p3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30"/>
          <p:cNvPicPr preferRelativeResize="0"/>
          <p:nvPr/>
        </p:nvPicPr>
        <p:blipFill rotWithShape="1">
          <a:blip r:embed="rId3">
            <a:alphaModFix amt="28000"/>
          </a:blip>
          <a:srcRect l="-1" r="59966"/>
          <a:stretch/>
        </p:blipFill>
        <p:spPr>
          <a:xfrm>
            <a:off x="381001" y="1631079"/>
            <a:ext cx="3524249" cy="4879258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Student Search </a:t>
            </a: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(to create or edit roster)</a:t>
            </a:r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633" name="Google Shape;633;p30"/>
          <p:cNvSpPr/>
          <p:nvPr/>
        </p:nvSpPr>
        <p:spPr>
          <a:xfrm>
            <a:off x="9330519" y="4071294"/>
            <a:ext cx="1166909" cy="151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0"/>
          <p:cNvSpPr/>
          <p:nvPr/>
        </p:nvSpPr>
        <p:spPr>
          <a:xfrm>
            <a:off x="7192060" y="4110183"/>
            <a:ext cx="725297" cy="180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30"/>
          <p:cNvPicPr preferRelativeResize="0"/>
          <p:nvPr/>
        </p:nvPicPr>
        <p:blipFill rotWithShape="1">
          <a:blip r:embed="rId3">
            <a:alphaModFix/>
          </a:blip>
          <a:srcRect l="-1" r="59966"/>
          <a:stretch/>
        </p:blipFill>
        <p:spPr>
          <a:xfrm>
            <a:off x="381001" y="1631665"/>
            <a:ext cx="3524249" cy="4879258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0"/>
          <p:cNvSpPr/>
          <p:nvPr/>
        </p:nvSpPr>
        <p:spPr>
          <a:xfrm>
            <a:off x="6704078" y="2766867"/>
            <a:ext cx="869678" cy="2079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0"/>
          <p:cNvSpPr/>
          <p:nvPr/>
        </p:nvSpPr>
        <p:spPr>
          <a:xfrm>
            <a:off x="8599440" y="2787095"/>
            <a:ext cx="1216408" cy="191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0"/>
          <p:cNvSpPr/>
          <p:nvPr/>
        </p:nvSpPr>
        <p:spPr>
          <a:xfrm>
            <a:off x="2209799" y="6091830"/>
            <a:ext cx="733425" cy="38517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p30"/>
          <p:cNvGrpSpPr/>
          <p:nvPr/>
        </p:nvGrpSpPr>
        <p:grpSpPr>
          <a:xfrm>
            <a:off x="4095022" y="1621554"/>
            <a:ext cx="7927868" cy="4470276"/>
            <a:chOff x="4095022" y="1621554"/>
            <a:chExt cx="7927868" cy="4470276"/>
          </a:xfrm>
        </p:grpSpPr>
        <p:pic>
          <p:nvPicPr>
            <p:cNvPr id="640" name="Google Shape;64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95022" y="1621554"/>
              <a:ext cx="7927868" cy="4470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30"/>
            <p:cNvSpPr/>
            <p:nvPr/>
          </p:nvSpPr>
          <p:spPr>
            <a:xfrm>
              <a:off x="4359275" y="4006850"/>
              <a:ext cx="1095375" cy="1809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578600" y="4003675"/>
              <a:ext cx="1226457" cy="1809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10047929" y="4016704"/>
              <a:ext cx="1095375" cy="1809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352925" y="4280687"/>
              <a:ext cx="1095375" cy="180902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578600" y="4277512"/>
              <a:ext cx="1226457" cy="180902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10047929" y="4290541"/>
              <a:ext cx="1095375" cy="180902"/>
            </a:xfrm>
            <a:prstGeom prst="rect">
              <a:avLst/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7" name="Google Shape;647;p30"/>
          <p:cNvCxnSpPr/>
          <p:nvPr/>
        </p:nvCxnSpPr>
        <p:spPr>
          <a:xfrm rot="10800000" flipH="1">
            <a:off x="2943224" y="4943475"/>
            <a:ext cx="1704976" cy="1412875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48" name="Google Shape;648;p30"/>
          <p:cNvSpPr/>
          <p:nvPr/>
        </p:nvSpPr>
        <p:spPr>
          <a:xfrm>
            <a:off x="10541862" y="5706660"/>
            <a:ext cx="733425" cy="38517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30"/>
          <p:cNvPicPr preferRelativeResize="0"/>
          <p:nvPr/>
        </p:nvPicPr>
        <p:blipFill rotWithShape="1">
          <a:blip r:embed="rId3">
            <a:alphaModFix/>
          </a:blip>
          <a:srcRect l="20990" t="92082" r="71111" b="1671"/>
          <a:stretch/>
        </p:blipFill>
        <p:spPr>
          <a:xfrm>
            <a:off x="2228850" y="6124575"/>
            <a:ext cx="69532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0"/>
          <p:cNvSpPr/>
          <p:nvPr/>
        </p:nvSpPr>
        <p:spPr>
          <a:xfrm>
            <a:off x="7972615" y="3664107"/>
            <a:ext cx="733235" cy="279243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>
            <a:off x="8389814" y="3991992"/>
            <a:ext cx="244954" cy="226769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1032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Recap: Creating, Editing, &amp; Viewing </a:t>
            </a:r>
            <a:endParaRPr/>
          </a:p>
        </p:txBody>
      </p:sp>
      <p:sp>
        <p:nvSpPr>
          <p:cNvPr id="658" name="Google Shape;658;p31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Access from TIDE or FRS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The same screen is used for almost all functions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Save after editing</a:t>
            </a:r>
            <a:endParaRPr/>
          </a:p>
        </p:txBody>
      </p:sp>
      <p:sp>
        <p:nvSpPr>
          <p:cNvPr id="659" name="Google Shape;659;p3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Prior Year Data</a:t>
            </a:r>
            <a:endParaRPr/>
          </a:p>
        </p:txBody>
      </p:sp>
      <p:sp>
        <p:nvSpPr>
          <p:cNvPr id="666" name="Google Shape;666;p32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TIDE data cannot be modified for the previous year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In FRS: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Prior test scores </a:t>
            </a:r>
            <a:r>
              <a:rPr lang="en-US" sz="2800" b="1"/>
              <a:t>are</a:t>
            </a:r>
            <a:r>
              <a:rPr lang="en-US" sz="2800"/>
              <a:t> available for current rosters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Current test scores </a:t>
            </a:r>
            <a:r>
              <a:rPr lang="en-US" sz="2800" b="1"/>
              <a:t>are not </a:t>
            </a:r>
            <a:r>
              <a:rPr lang="en-US" sz="2800"/>
              <a:t>available for prior rosters </a:t>
            </a:r>
            <a:endParaRPr/>
          </a:p>
        </p:txBody>
      </p:sp>
      <p:sp>
        <p:nvSpPr>
          <p:cNvPr id="667" name="Google Shape;667;p3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Reminders</a:t>
            </a:r>
            <a:endParaRPr/>
          </a:p>
        </p:txBody>
      </p:sp>
      <p:sp>
        <p:nvSpPr>
          <p:cNvPr id="674" name="Google Shape;674;p33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When in doubt, reference the TIDE User Guide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https://flfast.org/teachers.html</a:t>
            </a: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Use rosters to create testing groups or view results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Double check the file upload template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Creating, editing, and viewing rosters uses the same search screen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Test results are  only accessible by roster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Data is not pulled from Focus</a:t>
            </a: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/>
              <a:t>Contacts</a:t>
            </a:r>
            <a:endParaRPr/>
          </a:p>
        </p:txBody>
      </p:sp>
      <p:sp>
        <p:nvSpPr>
          <p:cNvPr id="682" name="Google Shape;682;p34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Charlie Henderson – CHenderson2@ecsdfl.us</a:t>
            </a:r>
            <a:endParaRPr sz="3200"/>
          </a:p>
          <a:p>
            <a:pPr marL="914400" lvl="1" indent="-495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Teacher uploads</a:t>
            </a:r>
            <a:endParaRPr sz="3000"/>
          </a:p>
          <a:p>
            <a:pPr marL="914400" lvl="1" indent="-495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Rosters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Scott Dodson – SDodson@ecsdfl.us</a:t>
            </a:r>
            <a:endParaRPr sz="3200"/>
          </a:p>
          <a:p>
            <a:pPr marL="914400" lvl="1" indent="-495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Student Pre-ID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/>
              <a:t>850-469-5386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Roboto"/>
              <a:buNone/>
            </a:pPr>
            <a:r>
              <a:rPr lang="en-US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Why</a:t>
            </a:r>
            <a:r>
              <a:rPr lang="en-US" b="0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are rosters used?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82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3000"/>
              <a:buNone/>
            </a:pPr>
            <a:r>
              <a:rPr lang="en-US" sz="3000">
                <a:solidFill>
                  <a:srgbClr val="1F3347"/>
                </a:solidFill>
              </a:rPr>
              <a:t>Rosters organize students to facilitate two main functions: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1F3347"/>
                </a:solidFill>
              </a:rPr>
              <a:t>To view test scores in Florida Reporting System (FRS)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Teachers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Admin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Curriculum Coordinators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1F3347"/>
                </a:solidFill>
              </a:rPr>
              <a:t>To print test tickets for testing groups via TIDE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Admin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347"/>
                </a:solidFill>
              </a:rPr>
              <a:t>SAC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51435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1F3347"/>
              </a:solidFill>
            </a:endParaRPr>
          </a:p>
        </p:txBody>
      </p:sp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"/>
          <p:cNvSpPr txBox="1"/>
          <p:nvPr/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Services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and Editing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Roboto"/>
              <a:buNone/>
            </a:pPr>
            <a:r>
              <a:rPr lang="en-US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Who</a:t>
            </a:r>
            <a:r>
              <a:rPr lang="en-US" b="0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is involved with rosters?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5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82" name="Google Shape;282;p5"/>
          <p:cNvSpPr txBox="1"/>
          <p:nvPr/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 txBox="1"/>
          <p:nvPr/>
        </p:nvSpPr>
        <p:spPr>
          <a:xfrm>
            <a:off x="6283234" y="2005689"/>
            <a:ext cx="4854665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Contained within rosters</a:t>
            </a:r>
            <a:endParaRPr sz="3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Roboto"/>
              <a:buNone/>
            </a:pPr>
            <a:r>
              <a:rPr lang="en-US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Where</a:t>
            </a:r>
            <a:r>
              <a:rPr lang="en-US" b="0" i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are rosters connected?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6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Data is not automatically uploaded from Focus into TIDE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Rosters are the only link between teachers and students</a:t>
            </a:r>
            <a:endParaRPr/>
          </a:p>
        </p:txBody>
      </p:sp>
      <p:sp>
        <p:nvSpPr>
          <p:cNvPr id="291" name="Google Shape;291;p6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8/14/2023</a:t>
            </a:r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Upload, create, and edit rosters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View test scores by school, grade, or roster</a:t>
            </a:r>
            <a:endParaRPr sz="2800"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Not grouped automatically by teacher</a:t>
            </a:r>
            <a:endParaRPr sz="2600"/>
          </a:p>
        </p:txBody>
      </p:sp>
      <p:sp>
        <p:nvSpPr>
          <p:cNvPr id="293" name="Google Shape;293;p6"/>
          <p:cNvSpPr txBox="1">
            <a:spLocks noGrp="1"/>
          </p:cNvSpPr>
          <p:nvPr>
            <p:ph type="body" idx="3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Focus</a:t>
            </a:r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body" idx="4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FRS</a:t>
            </a:r>
            <a:endParaRPr/>
          </a:p>
        </p:txBody>
      </p:sp>
      <p:sp>
        <p:nvSpPr>
          <p:cNvPr id="295" name="Google Shape;295;p6"/>
          <p:cNvSpPr txBox="1">
            <a:spLocks noGrp="1"/>
          </p:cNvSpPr>
          <p:nvPr>
            <p:ph type="body" idx="5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Upload, create, and edit rosters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Organize testing groups</a:t>
            </a:r>
            <a:endParaRPr sz="2600"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Print test tickets</a:t>
            </a:r>
            <a:endParaRPr sz="2800"/>
          </a:p>
          <a:p>
            <a:pPr marL="457200" lvl="0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1F34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>
            <a:spLocks noGrp="1"/>
          </p:cNvSpPr>
          <p:nvPr>
            <p:ph type="body" idx="6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TIDE</a:t>
            </a:r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Roboto"/>
              <a:buNone/>
            </a:pPr>
            <a:r>
              <a:rPr lang="en-US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When</a:t>
            </a:r>
            <a:r>
              <a:rPr lang="en-US" b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are rosters updated?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167492" y="2528203"/>
            <a:ext cx="445225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Before each PM window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Periodically throughout the year</a:t>
            </a:r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body" idx="2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New students*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New teachers/TAs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Need additional groups for test tickets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body" idx="3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Evaluation Services</a:t>
            </a:r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body" idx="4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Schools (SACs)</a:t>
            </a:r>
            <a:endParaRPr/>
          </a:p>
        </p:txBody>
      </p:sp>
      <p:sp>
        <p:nvSpPr>
          <p:cNvPr id="309" name="Google Shape;309;p7"/>
          <p:cNvSpPr txBox="1"/>
          <p:nvPr/>
        </p:nvSpPr>
        <p:spPr>
          <a:xfrm>
            <a:off x="638175" y="5012200"/>
            <a:ext cx="58578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*Only for out of state or 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district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students. SACs should contact Heather i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student transfers within the district.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Data Used</a:t>
            </a:r>
            <a:r>
              <a:rPr lang="en-US" b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in TIDE</a:t>
            </a:r>
            <a:endParaRPr/>
          </a:p>
        </p:txBody>
      </p:sp>
      <p:sp>
        <p:nvSpPr>
          <p:cNvPr id="316" name="Google Shape;316;p8"/>
          <p:cNvSpPr txBox="1">
            <a:spLocks noGrp="1"/>
          </p:cNvSpPr>
          <p:nvPr>
            <p:ph type="body" idx="1"/>
          </p:nvPr>
        </p:nvSpPr>
        <p:spPr>
          <a:xfrm>
            <a:off x="1167492" y="2528203"/>
            <a:ext cx="445225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FLEID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Demographics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/>
          </a:p>
          <a:p>
            <a:pPr marL="914400" lvl="2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Can only be at one school and district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Grade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Accommodations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44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F3448"/>
                </a:solidFill>
                <a:latin typeface="Arial"/>
                <a:ea typeface="Arial"/>
                <a:cs typeface="Arial"/>
                <a:sym typeface="Arial"/>
              </a:rPr>
              <a:t>Planned assessments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sp>
        <p:nvSpPr>
          <p:cNvPr id="317" name="Google Shape;317;p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body" idx="2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Email address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Used as login name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Name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School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Can be at multiple schools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Role/Level of access</a:t>
            </a:r>
            <a:endParaRPr/>
          </a:p>
        </p:txBody>
      </p:sp>
      <p:sp>
        <p:nvSpPr>
          <p:cNvPr id="319" name="Google Shape;319;p8"/>
          <p:cNvSpPr txBox="1">
            <a:spLocks noGrp="1"/>
          </p:cNvSpPr>
          <p:nvPr>
            <p:ph type="body" idx="3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Students</a:t>
            </a:r>
            <a:endParaRPr/>
          </a:p>
        </p:txBody>
      </p:sp>
      <p:sp>
        <p:nvSpPr>
          <p:cNvPr id="320" name="Google Shape;320;p8"/>
          <p:cNvSpPr txBox="1">
            <a:spLocks noGrp="1"/>
          </p:cNvSpPr>
          <p:nvPr>
            <p:ph type="body" idx="4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Teachers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4505325" y="1790699"/>
            <a:ext cx="7089387" cy="4370832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 w="12700" cap="flat" cmpd="sng">
            <a:solidFill>
              <a:srgbClr val="8796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762996" y="1790699"/>
            <a:ext cx="7266579" cy="4370832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 w="12700" cap="flat" cmpd="sng">
            <a:solidFill>
              <a:srgbClr val="8796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Data Restrictions</a:t>
            </a:r>
            <a:r>
              <a:rPr lang="en-US" b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in TIDE</a:t>
            </a:r>
            <a:endParaRPr/>
          </a:p>
        </p:txBody>
      </p:sp>
      <p:sp>
        <p:nvSpPr>
          <p:cNvPr id="330" name="Google Shape;330;p9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337834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Can only be at one school and district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Removed from current location in TIDE if added to a new one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3347"/>
                </a:solidFill>
              </a:rPr>
              <a:t>Can be on multiple rosters</a:t>
            </a:r>
            <a:endParaRPr/>
          </a:p>
        </p:txBody>
      </p:sp>
      <p:sp>
        <p:nvSpPr>
          <p:cNvPr id="331" name="Google Shape;331;p9"/>
          <p:cNvSpPr txBox="1"/>
          <p:nvPr/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</a:t>
            </a:r>
            <a:endParaRPr/>
          </a:p>
        </p:txBody>
      </p:sp>
      <p:sp>
        <p:nvSpPr>
          <p:cNvPr id="332" name="Google Shape;332;p9"/>
          <p:cNvSpPr txBox="1"/>
          <p:nvPr/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</a:t>
            </a:r>
            <a:endParaRPr/>
          </a:p>
        </p:txBody>
      </p:sp>
      <p:sp>
        <p:nvSpPr>
          <p:cNvPr id="333" name="Google Shape;333;p9"/>
          <p:cNvSpPr txBox="1"/>
          <p:nvPr/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4683787" y="2516514"/>
            <a:ext cx="3173413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Not tied to Focus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Must be added to TIDE manually</a:t>
            </a:r>
            <a:endParaRPr/>
          </a:p>
          <a:p>
            <a:pPr marL="857250" marR="0" lvl="1" indent="-400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In bulk or individually</a:t>
            </a:r>
            <a:endParaRPr/>
          </a:p>
          <a:p>
            <a:pPr marL="857250" marR="0" lvl="1" indent="-400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By Eval Services or SAC</a:t>
            </a:r>
            <a:endParaRPr/>
          </a:p>
        </p:txBody>
      </p:sp>
      <p:sp>
        <p:nvSpPr>
          <p:cNvPr id="335" name="Google Shape;335;p9"/>
          <p:cNvSpPr txBox="1"/>
          <p:nvPr/>
        </p:nvSpPr>
        <p:spPr>
          <a:xfrm>
            <a:off x="8199438" y="2525713"/>
            <a:ext cx="3211512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Can be at multiple schools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34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347"/>
                </a:solidFill>
                <a:latin typeface="Arial"/>
                <a:ea typeface="Arial"/>
                <a:cs typeface="Arial"/>
                <a:sym typeface="Arial"/>
              </a:rPr>
              <a:t>Can have multiple rosters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F3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CEE1"/>
      </a:accent1>
      <a:accent2>
        <a:srgbClr val="FFFFFF"/>
      </a:accent2>
      <a:accent3>
        <a:srgbClr val="ECC044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Widescreen</PresentationFormat>
  <Paragraphs>286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Arial</vt:lpstr>
      <vt:lpstr>Roboto</vt:lpstr>
      <vt:lpstr>Office Theme</vt:lpstr>
      <vt:lpstr>TIDE Rosters 3-5</vt:lpstr>
      <vt:lpstr>Agenda</vt:lpstr>
      <vt:lpstr>What are rosters?</vt:lpstr>
      <vt:lpstr>Why are rosters used?</vt:lpstr>
      <vt:lpstr>Who is involved with rosters?</vt:lpstr>
      <vt:lpstr>Where are rosters connected?</vt:lpstr>
      <vt:lpstr>When are rosters updated?</vt:lpstr>
      <vt:lpstr>Data Used in TIDE</vt:lpstr>
      <vt:lpstr>Data Restrictions in TIDE</vt:lpstr>
      <vt:lpstr>Roster Creation and Modification</vt:lpstr>
      <vt:lpstr>Rosters Created by Eval Services*</vt:lpstr>
      <vt:lpstr>Roster Modifications - TIDE</vt:lpstr>
      <vt:lpstr>Roster Modifications - FRS</vt:lpstr>
      <vt:lpstr>Uploading Rosters</vt:lpstr>
      <vt:lpstr>Previewing Uploads</vt:lpstr>
      <vt:lpstr>PowerPoint Presentation</vt:lpstr>
      <vt:lpstr>PowerPoint Presentation</vt:lpstr>
      <vt:lpstr>PowerPoint Presentation</vt:lpstr>
      <vt:lpstr>PowerPoint Presentation</vt:lpstr>
      <vt:lpstr>Creating, Editing, &amp; Viewing - TIDE</vt:lpstr>
      <vt:lpstr>Creating, Editing, &amp; Viewing - FRS</vt:lpstr>
      <vt:lpstr>Finding or Creating Rosters</vt:lpstr>
      <vt:lpstr>Viewing Rosters</vt:lpstr>
      <vt:lpstr>Viewing Rosters</vt:lpstr>
      <vt:lpstr>Downloading Rosters</vt:lpstr>
      <vt:lpstr>Downloading Rosters</vt:lpstr>
      <vt:lpstr>Editing Rosters</vt:lpstr>
      <vt:lpstr>Student Search (to create or edit roster)</vt:lpstr>
      <vt:lpstr>Student Search (to create or edit roster)</vt:lpstr>
      <vt:lpstr>Student Search (to create or edit roster)</vt:lpstr>
      <vt:lpstr>Recap: Creating, Editing, &amp; Viewing </vt:lpstr>
      <vt:lpstr>Prior Year Data</vt:lpstr>
      <vt:lpstr>Reminders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 Rosters 3-5</dc:title>
  <dc:creator>Charlie Henderson</dc:creator>
  <cp:lastModifiedBy>Heather Rykard</cp:lastModifiedBy>
  <cp:revision>1</cp:revision>
  <dcterms:created xsi:type="dcterms:W3CDTF">2023-08-03T18:44:14Z</dcterms:created>
  <dcterms:modified xsi:type="dcterms:W3CDTF">2023-08-21T17:16:05Z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